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7E9"/>
    <a:srgbClr val="24EE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BDAA-8DCF-4FE1-9AAF-DCA1C951451E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72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3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4FCD-9D02-4262-B116-C17D639F0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67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68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69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670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7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708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716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7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7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7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5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22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23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88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94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0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79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48580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53BD19D-974C-4CBD-A84A-3DDCEA04A27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104858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B5DE87C-C87D-4AE3-9B97-46CEFAB9F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"/>
          <p:cNvSpPr txBox="1"/>
          <p:nvPr/>
        </p:nvSpPr>
        <p:spPr>
          <a:xfrm>
            <a:off x="2971800" y="228600"/>
            <a:ext cx="44958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Project on Entrepreneurship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97152" name="Picture 2" descr="OIP (1).jpeg"/>
          <p:cNvPicPr>
            <a:picLocks noChangeAspect="1"/>
          </p:cNvPicPr>
          <p:nvPr/>
        </p:nvPicPr>
        <p:blipFill>
          <a:blip r:embed="rId3">
            <a:lum bright="4000" contrast="37000"/>
          </a:blip>
          <a:stretch>
            <a:fillRect/>
          </a:stretch>
        </p:blipFill>
        <p:spPr>
          <a:xfrm>
            <a:off x="2286000" y="2133600"/>
            <a:ext cx="451485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588" name="TextBox 3"/>
          <p:cNvSpPr txBox="1"/>
          <p:nvPr/>
        </p:nvSpPr>
        <p:spPr>
          <a:xfrm>
            <a:off x="5334000" y="480060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err="1">
                <a:solidFill>
                  <a:srgbClr val="2207E9"/>
                </a:solidFill>
                <a:latin typeface="Algerian" pitchFamily="82" charset="0"/>
              </a:rPr>
              <a:t>projecteD</a:t>
            </a:r>
            <a:r>
              <a:rPr lang="en-US" sz="2000" i="1" u="sng" dirty="0">
                <a:solidFill>
                  <a:srgbClr val="2207E9"/>
                </a:solidFill>
                <a:latin typeface="Algerian" pitchFamily="82" charset="0"/>
              </a:rPr>
              <a:t> BY:-</a:t>
            </a:r>
          </a:p>
        </p:txBody>
      </p:sp>
      <p:sp>
        <p:nvSpPr>
          <p:cNvPr id="1048589" name="TextBox 4"/>
          <p:cNvSpPr txBox="1"/>
          <p:nvPr/>
        </p:nvSpPr>
        <p:spPr>
          <a:xfrm>
            <a:off x="4343400" y="5334000"/>
            <a:ext cx="434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MR. ASHES KUMAR KHATUA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Roll: 0428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B.Voc (Food Processing, 6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Dept. of Nutrition </a:t>
            </a:r>
          </a:p>
          <a:p>
            <a:pPr algn="ctr"/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Mugberia</a:t>
            </a:r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Gangadhar</a:t>
            </a:r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endParaRPr lang="en-US" sz="1600" b="1" dirty="0">
              <a:solidFill>
                <a:srgbClr val="2207E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2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Picture 5" descr="03cf3076-4e3e-4e4a-85e0-c84e4f3d4a05.jpeg"/>
          <p:cNvPicPr>
            <a:picLocks noChangeAspect="1"/>
          </p:cNvPicPr>
          <p:nvPr/>
        </p:nvPicPr>
        <p:blipFill>
          <a:blip r:embed="rId4">
            <a:lum bright="17000" contrast="16000"/>
          </a:blip>
          <a:srcRect l="15047" t="16991" r="13481" b="3720"/>
          <a:stretch>
            <a:fillRect/>
          </a:stretch>
        </p:blipFill>
        <p:spPr>
          <a:xfrm>
            <a:off x="381000" y="228600"/>
            <a:ext cx="1600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590" name="TextBox 6"/>
          <p:cNvSpPr txBox="1"/>
          <p:nvPr/>
        </p:nvSpPr>
        <p:spPr>
          <a:xfrm>
            <a:off x="381000" y="4876800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>
                <a:solidFill>
                  <a:srgbClr val="2207E9"/>
                </a:solidFill>
                <a:latin typeface="Algerian" pitchFamily="82" charset="0"/>
              </a:rPr>
              <a:t>GUIDED BY:-</a:t>
            </a:r>
          </a:p>
        </p:txBody>
      </p:sp>
      <p:sp>
        <p:nvSpPr>
          <p:cNvPr id="1048591" name="TextBox 7"/>
          <p:cNvSpPr txBox="1"/>
          <p:nvPr/>
        </p:nvSpPr>
        <p:spPr>
          <a:xfrm>
            <a:off x="152400" y="53340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APURBA  GIRI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Assistant Professor and Head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AYAN MONDAL 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Assistant Professor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Dept. of Nutrition</a:t>
            </a:r>
          </a:p>
          <a:p>
            <a:pPr algn="ctr"/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Mugberia</a:t>
            </a:r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Gangadhar</a:t>
            </a:r>
            <a:r>
              <a:rPr lang="en-US" sz="1600" b="1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endParaRPr lang="en-US" sz="1600" b="1" dirty="0">
              <a:solidFill>
                <a:srgbClr val="2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762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2207E9"/>
                </a:solidFill>
                <a:latin typeface="Algerian" pitchFamily="82" charset="0"/>
              </a:rPr>
              <a:t>DEVELOPMENT OF PICKLE  MANUFACTURING FACTORY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841714" y="482025"/>
            <a:ext cx="4170681" cy="51054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TARGETED CUSTOMERS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048627" name="Rectangle 2"/>
          <p:cNvSpPr/>
          <p:nvPr/>
        </p:nvSpPr>
        <p:spPr>
          <a:xfrm>
            <a:off x="1066800" y="1219200"/>
            <a:ext cx="5715000" cy="355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WHOLESALERS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RETAILERS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RESTAURANTS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HOTELS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HOUSEHOLD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ONLINE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SUPERMARKETS, OTHERS</a:t>
            </a:r>
            <a:endParaRPr lang="en-US" dirty="0"/>
          </a:p>
        </p:txBody>
      </p:sp>
      <p:sp>
        <p:nvSpPr>
          <p:cNvPr id="1048628" name="TextBox 3"/>
          <p:cNvSpPr txBox="1"/>
          <p:nvPr/>
        </p:nvSpPr>
        <p:spPr>
          <a:xfrm>
            <a:off x="838200" y="5029200"/>
            <a:ext cx="5715000" cy="1424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YOU CAN SELL ONLINE AS WELL AS OFFLINE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ONLINE WEBSITES LIKE INDIAMART, TRADEINDIA, ALIBABA, EXPORTERSINDIA,BIGBASKET,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AMAZON, FLIPKART, ETC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97171" name="Picture 4" descr="42ad64c2-bf95-452e-a335-ecdd3f9282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371600"/>
            <a:ext cx="4267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2" name="Picture 5" descr="89bc80fd-0c4e-4d90-9f2b-3fcac2771df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19600"/>
            <a:ext cx="198120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1"/>
          <p:cNvSpPr/>
          <p:nvPr/>
        </p:nvSpPr>
        <p:spPr>
          <a:xfrm>
            <a:off x="5715000" y="405825"/>
            <a:ext cx="17526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3200" u="sng" dirty="0"/>
          </a:p>
        </p:txBody>
      </p:sp>
      <p:sp>
        <p:nvSpPr>
          <p:cNvPr id="1048630" name="Rectangle 2"/>
          <p:cNvSpPr/>
          <p:nvPr/>
        </p:nvSpPr>
        <p:spPr>
          <a:xfrm>
            <a:off x="1066800" y="3911025"/>
            <a:ext cx="29718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MANPOWER</a:t>
            </a:r>
            <a:endParaRPr lang="en-US" sz="3200" u="sng" dirty="0"/>
          </a:p>
        </p:txBody>
      </p:sp>
      <p:sp>
        <p:nvSpPr>
          <p:cNvPr id="1048631" name="TextBox 3"/>
          <p:cNvSpPr txBox="1"/>
          <p:nvPr/>
        </p:nvSpPr>
        <p:spPr>
          <a:xfrm>
            <a:off x="5334000" y="1219200"/>
            <a:ext cx="2514600" cy="80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900 – 1200 SQ.FT</a:t>
            </a:r>
          </a:p>
        </p:txBody>
      </p:sp>
      <p:sp>
        <p:nvSpPr>
          <p:cNvPr id="1048632" name="Rectangle 4"/>
          <p:cNvSpPr/>
          <p:nvPr/>
        </p:nvSpPr>
        <p:spPr>
          <a:xfrm>
            <a:off x="1219200" y="4876800"/>
            <a:ext cx="2379980" cy="447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– 6  LABOURS</a:t>
            </a:r>
          </a:p>
        </p:txBody>
      </p:sp>
      <p:pic>
        <p:nvPicPr>
          <p:cNvPr id="2097173" name="Picture 6" descr="235a1f08-29ed-43a3-bbd4-93be8cd74c3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4038600" cy="217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4" name="Picture 7" descr="9dde9a7d-f8df-42b5-b13a-37a92dc1604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0"/>
            <a:ext cx="4010025" cy="1905000"/>
          </a:xfrm>
          <a:prstGeom prst="rect">
            <a:avLst/>
          </a:prstGeom>
        </p:spPr>
      </p:pic>
      <p:pic>
        <p:nvPicPr>
          <p:cNvPr id="2097175" name="Picture 8" descr="a4c361f4-4bf1-4d91-922c-87d6221699a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724400"/>
            <a:ext cx="29146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733" name="TextBox 1048732"/>
          <p:cNvSpPr txBox="1"/>
          <p:nvPr/>
        </p:nvSpPr>
        <p:spPr>
          <a:xfrm>
            <a:off x="1115186" y="5566409"/>
            <a:ext cx="4483993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Salary - 7.5K</a:t>
            </a:r>
            <a:endParaRPr lang="en-IN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1"/>
          <p:cNvSpPr/>
          <p:nvPr/>
        </p:nvSpPr>
        <p:spPr>
          <a:xfrm>
            <a:off x="2057400" y="609600"/>
            <a:ext cx="1656080" cy="57404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PROFIT</a:t>
            </a:r>
            <a:endParaRPr lang="en-US" sz="2400" u="sng" dirty="0"/>
          </a:p>
        </p:txBody>
      </p:sp>
      <p:sp>
        <p:nvSpPr>
          <p:cNvPr id="1048634" name="TextBox 2"/>
          <p:cNvSpPr txBox="1"/>
          <p:nvPr/>
        </p:nvSpPr>
        <p:spPr>
          <a:xfrm>
            <a:off x="381000" y="1752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DEPENDING ON PRODUCTION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BUSINESS MODEL</a:t>
            </a:r>
          </a:p>
        </p:txBody>
      </p:sp>
      <p:sp>
        <p:nvSpPr>
          <p:cNvPr id="1048635" name="Rectangle 3"/>
          <p:cNvSpPr/>
          <p:nvPr/>
        </p:nvSpPr>
        <p:spPr>
          <a:xfrm>
            <a:off x="304800" y="5029200"/>
            <a:ext cx="57912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RETURN WILL DEPEND ON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QUALITY, SIZE, TYPE, PRODUCTION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COST</a:t>
            </a:r>
          </a:p>
        </p:txBody>
      </p:sp>
      <p:pic>
        <p:nvPicPr>
          <p:cNvPr id="2097176" name="Picture 4" descr="6dd128fc-feaa-48ee-aed0-5d4cea0eab3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33400"/>
            <a:ext cx="2743200" cy="1828800"/>
          </a:xfrm>
          <a:prstGeom prst="rect">
            <a:avLst/>
          </a:prstGeom>
        </p:spPr>
      </p:pic>
      <p:pic>
        <p:nvPicPr>
          <p:cNvPr id="2097177" name="Picture 5" descr="367c6ef3-e2b5-4d66-a485-5f43fb7434e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62200"/>
            <a:ext cx="2667000" cy="2271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1"/>
          <p:cNvSpPr/>
          <p:nvPr/>
        </p:nvSpPr>
        <p:spPr>
          <a:xfrm>
            <a:off x="2133600" y="76200"/>
            <a:ext cx="28956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LICENSES</a:t>
            </a:r>
            <a:endParaRPr lang="en-US" sz="3200" u="sng" dirty="0"/>
          </a:p>
        </p:txBody>
      </p:sp>
      <p:sp>
        <p:nvSpPr>
          <p:cNvPr id="1048637" name="Rectangle 3"/>
          <p:cNvSpPr/>
          <p:nvPr/>
        </p:nvSpPr>
        <p:spPr>
          <a:xfrm>
            <a:off x="304800" y="1295401"/>
            <a:ext cx="7086600" cy="471424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REGISTRATION OF BUSINESS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NOC PAPER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 STATE POLLUTION CONTROL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TRADE LICENSE</a:t>
            </a:r>
          </a:p>
          <a:p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GST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FSSAI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IEC CODE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REGISTRATION FOR TRADEMARK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8" name="Picture 4" descr="1752fa33-c2fd-4899-b25d-62743b503c80.jpeg"/>
          <p:cNvPicPr>
            <a:picLocks noChangeAspect="1"/>
          </p:cNvPicPr>
          <p:nvPr/>
        </p:nvPicPr>
        <p:blipFill>
          <a:blip r:embed="rId2"/>
          <a:srcRect l="22284" r="10864"/>
          <a:stretch>
            <a:fillRect/>
          </a:stretch>
        </p:blipFill>
        <p:spPr>
          <a:xfrm>
            <a:off x="4191000" y="2743200"/>
            <a:ext cx="3200400" cy="267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1"/>
          <p:cNvSpPr/>
          <p:nvPr/>
        </p:nvSpPr>
        <p:spPr>
          <a:xfrm>
            <a:off x="304800" y="329625"/>
            <a:ext cx="4846491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 STRATEGY </a:t>
            </a:r>
            <a:endParaRPr lang="en-US" sz="3200" u="sng" dirty="0"/>
          </a:p>
        </p:txBody>
      </p:sp>
      <p:sp>
        <p:nvSpPr>
          <p:cNvPr id="1048640" name="Rectangle 2"/>
          <p:cNvSpPr/>
          <p:nvPr/>
        </p:nvSpPr>
        <p:spPr>
          <a:xfrm>
            <a:off x="1143000" y="1676400"/>
            <a:ext cx="4572000" cy="2580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Firstly, Digital Marketing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Secondary, Advertising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Thirdly, Sales Promotion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Fourth, Direct Marketing</a:t>
            </a:r>
          </a:p>
        </p:txBody>
      </p:sp>
      <p:pic>
        <p:nvPicPr>
          <p:cNvPr id="2097179" name="Picture 3" descr="2f5ec02e-9b98-43e2-ae02-7869a3d5092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3276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1"/>
          <p:cNvSpPr/>
          <p:nvPr/>
        </p:nvSpPr>
        <p:spPr>
          <a:xfrm>
            <a:off x="685800" y="533400"/>
            <a:ext cx="4272281" cy="44704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i="1" u="sng" dirty="0">
                <a:solidFill>
                  <a:srgbClr val="2207E9"/>
                </a:solidFill>
                <a:latin typeface="Times New Roman" pitchFamily="18" charset="0"/>
                <a:cs typeface="Times New Roman" pitchFamily="18" charset="0"/>
              </a:rPr>
              <a:t> REWARD AND PUNISHMENT</a:t>
            </a:r>
            <a:endParaRPr lang="en-US" sz="2400" u="sng" dirty="0">
              <a:solidFill>
                <a:srgbClr val="2207E9"/>
              </a:solidFill>
            </a:endParaRPr>
          </a:p>
        </p:txBody>
      </p:sp>
      <p:sp>
        <p:nvSpPr>
          <p:cNvPr id="1048642" name="TextBox 2"/>
          <p:cNvSpPr txBox="1"/>
          <p:nvPr/>
        </p:nvSpPr>
        <p:spPr>
          <a:xfrm>
            <a:off x="838200" y="1524000"/>
            <a:ext cx="3276600" cy="142494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EXTRA  INCENTIVE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PROMOTION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TOUR &amp; TRAVEL</a:t>
            </a:r>
          </a:p>
        </p:txBody>
      </p:sp>
      <p:sp>
        <p:nvSpPr>
          <p:cNvPr id="1048643" name="TextBox 4"/>
          <p:cNvSpPr txBox="1"/>
          <p:nvPr/>
        </p:nvSpPr>
        <p:spPr>
          <a:xfrm>
            <a:off x="4897590" y="5096470"/>
            <a:ext cx="3429000" cy="891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DISCHARGE  POSITION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LOSS OF ACTIVITY</a:t>
            </a:r>
          </a:p>
        </p:txBody>
      </p:sp>
      <p:pic>
        <p:nvPicPr>
          <p:cNvPr id="2097180" name="Picture 5" descr="e287588f-2114-43c4-b2ed-25b0b3b5dbe8.jpeg"/>
          <p:cNvPicPr>
            <a:picLocks noChangeAspect="1"/>
          </p:cNvPicPr>
          <p:nvPr/>
        </p:nvPicPr>
        <p:blipFill>
          <a:blip r:embed="rId2"/>
          <a:srcRect l="1899" t="6323" r="2460"/>
          <a:stretch>
            <a:fillRect/>
          </a:stretch>
        </p:blipFill>
        <p:spPr>
          <a:xfrm>
            <a:off x="2227720" y="3329887"/>
            <a:ext cx="4372701" cy="13384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 descr="25c67a2e-539a-4f9b-a345-4c8cd6551095.jpeg"/>
          <p:cNvPicPr>
            <a:picLocks noChangeAspect="1"/>
          </p:cNvPicPr>
          <p:nvPr/>
        </p:nvPicPr>
        <p:blipFill>
          <a:blip r:embed="rId2"/>
          <a:srcRect l="5786" t="4505" r="7423" b="9009"/>
          <a:stretch>
            <a:fillRect/>
          </a:stretch>
        </p:blipFill>
        <p:spPr>
          <a:xfrm rot="16200000">
            <a:off x="1943100" y="-419100"/>
            <a:ext cx="5181604" cy="845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44" name="TextBox 2"/>
          <p:cNvSpPr txBox="1"/>
          <p:nvPr/>
        </p:nvSpPr>
        <p:spPr>
          <a:xfrm>
            <a:off x="838200" y="533400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207E9"/>
                </a:solidFill>
                <a:latin typeface="Algerian" pitchFamily="82" charset="0"/>
              </a:rPr>
              <a:t>PLANT  LAYOUT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" descr="65f1f253-8fe7-4002-a837-875896e6ec1b.jpeg"/>
          <p:cNvPicPr>
            <a:picLocks noChangeAspect="1"/>
          </p:cNvPicPr>
          <p:nvPr/>
        </p:nvPicPr>
        <p:blipFill>
          <a:blip r:embed="rId2">
            <a:lum bright="-21000" contrast="23000"/>
          </a:blip>
          <a:srcRect l="3689" t="9699" r="4116" b="6475"/>
          <a:stretch>
            <a:fillRect/>
          </a:stretch>
        </p:blipFill>
        <p:spPr>
          <a:xfrm>
            <a:off x="685800" y="1676400"/>
            <a:ext cx="7772400" cy="4191000"/>
          </a:xfrm>
          <a:prstGeom prst="rect">
            <a:avLst/>
          </a:prstGeom>
        </p:spPr>
      </p:pic>
      <p:sp>
        <p:nvSpPr>
          <p:cNvPr id="1048645" name="TextBox 2"/>
          <p:cNvSpPr txBox="1"/>
          <p:nvPr/>
        </p:nvSpPr>
        <p:spPr>
          <a:xfrm>
            <a:off x="685800" y="1383268"/>
            <a:ext cx="784860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48646" name="TextBox 6"/>
          <p:cNvSpPr txBox="1"/>
          <p:nvPr/>
        </p:nvSpPr>
        <p:spPr>
          <a:xfrm>
            <a:off x="7239000" y="2026875"/>
            <a:ext cx="990600" cy="76454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Raw Materials</a:t>
            </a:r>
          </a:p>
          <a:p>
            <a:pPr algn="ctr">
              <a:lnSpc>
                <a:spcPct val="150000"/>
              </a:lnSpc>
            </a:pP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Store</a:t>
            </a:r>
          </a:p>
        </p:txBody>
      </p:sp>
      <p:sp>
        <p:nvSpPr>
          <p:cNvPr id="1048647" name="TextBox 7"/>
          <p:cNvSpPr txBox="1"/>
          <p:nvPr/>
        </p:nvSpPr>
        <p:spPr>
          <a:xfrm>
            <a:off x="4572000" y="3276600"/>
            <a:ext cx="990600" cy="99257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Packaging</a:t>
            </a:r>
          </a:p>
          <a:p>
            <a:pPr algn="ctr">
              <a:lnSpc>
                <a:spcPct val="150000"/>
              </a:lnSpc>
            </a:pP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pPr algn="ctr">
              <a:lnSpc>
                <a:spcPct val="150000"/>
              </a:lnSpc>
            </a:pP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Store</a:t>
            </a:r>
          </a:p>
        </p:txBody>
      </p:sp>
      <p:sp>
        <p:nvSpPr>
          <p:cNvPr id="1048648" name="TextBox 8"/>
          <p:cNvSpPr txBox="1"/>
          <p:nvPr/>
        </p:nvSpPr>
        <p:spPr>
          <a:xfrm rot="16200000">
            <a:off x="4875311" y="2208312"/>
            <a:ext cx="914400" cy="307777"/>
          </a:xfrm>
          <a:prstGeom prst="rect">
            <a:avLst/>
          </a:prstGeom>
          <a:solidFill>
            <a:srgbClr val="24EE0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Garden</a:t>
            </a:r>
          </a:p>
        </p:txBody>
      </p:sp>
      <p:sp>
        <p:nvSpPr>
          <p:cNvPr id="1048649" name="Rounded Rectangle 9"/>
          <p:cNvSpPr/>
          <p:nvPr/>
        </p:nvSpPr>
        <p:spPr>
          <a:xfrm>
            <a:off x="3429000" y="2895600"/>
            <a:ext cx="1066800" cy="609600"/>
          </a:xfrm>
          <a:prstGeom prst="roundRect">
            <a:avLst/>
          </a:prstGeom>
          <a:solidFill>
            <a:srgbClr val="FFFF00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Electricity Room</a:t>
            </a:r>
          </a:p>
        </p:txBody>
      </p:sp>
      <p:sp>
        <p:nvSpPr>
          <p:cNvPr id="1048650" name="Rounded Rectangle 10"/>
          <p:cNvSpPr/>
          <p:nvPr/>
        </p:nvSpPr>
        <p:spPr>
          <a:xfrm>
            <a:off x="3200400" y="1828800"/>
            <a:ext cx="12192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</a:p>
        </p:txBody>
      </p:sp>
      <p:sp>
        <p:nvSpPr>
          <p:cNvPr id="1048651" name="Rounded Rectangle 11"/>
          <p:cNvSpPr/>
          <p:nvPr/>
        </p:nvSpPr>
        <p:spPr>
          <a:xfrm>
            <a:off x="5562600" y="1828800"/>
            <a:ext cx="12954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</a:p>
        </p:txBody>
      </p:sp>
      <p:cxnSp>
        <p:nvCxnSpPr>
          <p:cNvPr id="3145728" name="Straight Connector 13"/>
          <p:cNvCxnSpPr>
            <a:cxnSpLocks/>
          </p:cNvCxnSpPr>
          <p:nvPr/>
        </p:nvCxnSpPr>
        <p:spPr>
          <a:xfrm rot="10800000" flipH="1">
            <a:off x="3429000" y="3505200"/>
            <a:ext cx="1066800" cy="1588"/>
          </a:xfrm>
          <a:prstGeom prst="line">
            <a:avLst/>
          </a:prstGeom>
          <a:ln>
            <a:solidFill>
              <a:srgbClr val="2207E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52" name="Rounded Rectangle 14"/>
          <p:cNvSpPr/>
          <p:nvPr/>
        </p:nvSpPr>
        <p:spPr>
          <a:xfrm>
            <a:off x="3429000" y="3505200"/>
            <a:ext cx="1066800" cy="609600"/>
          </a:xfrm>
          <a:prstGeom prst="roundRect">
            <a:avLst/>
          </a:prstGeom>
          <a:solidFill>
            <a:srgbClr val="FFCC00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Machine Room</a:t>
            </a:r>
          </a:p>
        </p:txBody>
      </p:sp>
      <p:sp>
        <p:nvSpPr>
          <p:cNvPr id="1048653" name="TextBox 15"/>
          <p:cNvSpPr txBox="1"/>
          <p:nvPr/>
        </p:nvSpPr>
        <p:spPr>
          <a:xfrm>
            <a:off x="7315200" y="3200400"/>
            <a:ext cx="990600" cy="85344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Washing</a:t>
            </a: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Sorting</a:t>
            </a: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Section</a:t>
            </a:r>
          </a:p>
        </p:txBody>
      </p:sp>
      <p:sp>
        <p:nvSpPr>
          <p:cNvPr id="1048654" name="TextBox 16"/>
          <p:cNvSpPr txBox="1"/>
          <p:nvPr/>
        </p:nvSpPr>
        <p:spPr>
          <a:xfrm>
            <a:off x="5943600" y="3169875"/>
            <a:ext cx="914400" cy="853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Brining</a:t>
            </a: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pPr algn="ctr"/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5" name="TextBox 17"/>
          <p:cNvSpPr txBox="1"/>
          <p:nvPr/>
        </p:nvSpPr>
        <p:spPr>
          <a:xfrm>
            <a:off x="5943600" y="4236675"/>
            <a:ext cx="914400" cy="7645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Filling&amp;</a:t>
            </a:r>
          </a:p>
          <a:p>
            <a:pPr algn="ctr"/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Labelling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Section</a:t>
            </a:r>
          </a:p>
        </p:txBody>
      </p:sp>
      <p:sp>
        <p:nvSpPr>
          <p:cNvPr id="1048656" name="TextBox 18"/>
          <p:cNvSpPr txBox="1"/>
          <p:nvPr/>
        </p:nvSpPr>
        <p:spPr>
          <a:xfrm>
            <a:off x="7315200" y="4191000"/>
            <a:ext cx="914400" cy="85344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Cutting</a:t>
            </a: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pPr algn="ctr"/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7" name="Rounded Rectangle 19"/>
          <p:cNvSpPr/>
          <p:nvPr/>
        </p:nvSpPr>
        <p:spPr>
          <a:xfrm>
            <a:off x="1371600" y="2971800"/>
            <a:ext cx="762000" cy="609600"/>
          </a:xfrm>
          <a:prstGeom prst="roundRect">
            <a:avLst/>
          </a:prstGeom>
          <a:solidFill>
            <a:srgbClr val="92D050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 Room 1</a:t>
            </a:r>
          </a:p>
        </p:txBody>
      </p:sp>
      <p:sp>
        <p:nvSpPr>
          <p:cNvPr id="1048658" name="Rounded Rectangle 20"/>
          <p:cNvSpPr/>
          <p:nvPr/>
        </p:nvSpPr>
        <p:spPr>
          <a:xfrm>
            <a:off x="1371600" y="3733800"/>
            <a:ext cx="762000" cy="609600"/>
          </a:xfrm>
          <a:prstGeom prst="roundRect">
            <a:avLst/>
          </a:prstGeom>
          <a:solidFill>
            <a:srgbClr val="92D050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 Room 2</a:t>
            </a:r>
          </a:p>
        </p:txBody>
      </p:sp>
      <p:sp>
        <p:nvSpPr>
          <p:cNvPr id="1048659" name="TextBox 22"/>
          <p:cNvSpPr txBox="1"/>
          <p:nvPr/>
        </p:nvSpPr>
        <p:spPr>
          <a:xfrm>
            <a:off x="609600" y="1459468"/>
            <a:ext cx="60960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lgerian" pitchFamily="82" charset="0"/>
              </a:rPr>
              <a:t>as</a:t>
            </a:r>
          </a:p>
        </p:txBody>
      </p:sp>
      <p:sp>
        <p:nvSpPr>
          <p:cNvPr id="1048660" name="TextBox 21"/>
          <p:cNvSpPr txBox="1"/>
          <p:nvPr/>
        </p:nvSpPr>
        <p:spPr>
          <a:xfrm>
            <a:off x="685800" y="457200"/>
            <a:ext cx="434340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2207E9"/>
                </a:solidFill>
                <a:latin typeface="Algerian" pitchFamily="82" charset="0"/>
              </a:rPr>
              <a:t>Factory layout</a:t>
            </a:r>
          </a:p>
        </p:txBody>
      </p:sp>
      <p:sp>
        <p:nvSpPr>
          <p:cNvPr id="1048661" name="TextBox 23"/>
          <p:cNvSpPr txBox="1"/>
          <p:nvPr/>
        </p:nvSpPr>
        <p:spPr>
          <a:xfrm>
            <a:off x="4343400" y="1229380"/>
            <a:ext cx="1143000" cy="523220"/>
          </a:xfrm>
          <a:prstGeom prst="rect">
            <a:avLst/>
          </a:prstGeom>
          <a:solidFill>
            <a:srgbClr val="24EE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Main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Gate-1</a:t>
            </a:r>
          </a:p>
        </p:txBody>
      </p:sp>
      <p:sp>
        <p:nvSpPr>
          <p:cNvPr id="1048662" name="TextBox 24"/>
          <p:cNvSpPr txBox="1"/>
          <p:nvPr/>
        </p:nvSpPr>
        <p:spPr>
          <a:xfrm>
            <a:off x="2362200" y="5791200"/>
            <a:ext cx="1143000" cy="307777"/>
          </a:xfrm>
          <a:prstGeom prst="rect">
            <a:avLst/>
          </a:prstGeom>
          <a:solidFill>
            <a:srgbClr val="24EE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Gate-3</a:t>
            </a:r>
          </a:p>
        </p:txBody>
      </p:sp>
      <p:sp>
        <p:nvSpPr>
          <p:cNvPr id="1048663" name="TextBox 25"/>
          <p:cNvSpPr txBox="1"/>
          <p:nvPr/>
        </p:nvSpPr>
        <p:spPr>
          <a:xfrm>
            <a:off x="6705600" y="1444823"/>
            <a:ext cx="1143000" cy="307777"/>
          </a:xfrm>
          <a:prstGeom prst="rect">
            <a:avLst/>
          </a:prstGeom>
          <a:solidFill>
            <a:srgbClr val="24EE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Gate-2</a:t>
            </a:r>
          </a:p>
        </p:txBody>
      </p:sp>
      <p:sp>
        <p:nvSpPr>
          <p:cNvPr id="1048664" name="Rounded Rectangle 26"/>
          <p:cNvSpPr/>
          <p:nvPr/>
        </p:nvSpPr>
        <p:spPr>
          <a:xfrm>
            <a:off x="5562600" y="2362200"/>
            <a:ext cx="12954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1"/>
          <p:cNvSpPr txBox="1"/>
          <p:nvPr/>
        </p:nvSpPr>
        <p:spPr>
          <a:xfrm>
            <a:off x="914400" y="685800"/>
            <a:ext cx="6553200" cy="456184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lgerian" pitchFamily="82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6E384-7900-4BB5-B22A-5B1819E3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47147"/>
            <a:ext cx="4876800" cy="55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u="sng" dirty="0">
                <a:solidFill>
                  <a:srgbClr val="2207E9"/>
                </a:solidFill>
                <a:latin typeface="Algerian" pitchFamily="82" charset="0"/>
              </a:rPr>
              <a:t>PICKLE  MANUFACTURING  BUSINESS</a:t>
            </a:r>
          </a:p>
        </p:txBody>
      </p:sp>
      <p:sp>
        <p:nvSpPr>
          <p:cNvPr id="1048593" name="TextBox 3"/>
          <p:cNvSpPr txBox="1"/>
          <p:nvPr/>
        </p:nvSpPr>
        <p:spPr>
          <a:xfrm>
            <a:off x="152400" y="838200"/>
            <a:ext cx="3886200" cy="57302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BUSINESS RESEARCH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MACHINERY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INVESTMENT</a:t>
            </a: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RAW MATERIALS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TARGETED CUSTOMERS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AREA  &amp; MANPOWER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PROFIT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LICENSES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MARKET STRATEGY 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REWARD AND PUNISHMENT</a:t>
            </a: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PLANT  LAYOUT</a:t>
            </a:r>
          </a:p>
        </p:txBody>
      </p:sp>
      <p:pic>
        <p:nvPicPr>
          <p:cNvPr id="2097154" name="Picture 4" descr="OIP (2).jpeg"/>
          <p:cNvPicPr>
            <a:picLocks noChangeAspect="1"/>
          </p:cNvPicPr>
          <p:nvPr/>
        </p:nvPicPr>
        <p:blipFill>
          <a:blip r:embed="rId2">
            <a:lum bright="21000" contrast="18000"/>
          </a:blip>
          <a:srcRect b="57771"/>
          <a:stretch>
            <a:fillRect/>
          </a:stretch>
        </p:blipFill>
        <p:spPr>
          <a:xfrm>
            <a:off x="4191000" y="838200"/>
            <a:ext cx="26670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5" name="Picture 5" descr="How-to-start-Pickle-manufacturing-business-1024x576.jpg"/>
          <p:cNvPicPr>
            <a:picLocks noChangeAspect="1"/>
          </p:cNvPicPr>
          <p:nvPr/>
        </p:nvPicPr>
        <p:blipFill>
          <a:blip r:embed="rId3">
            <a:lum bright="9000" contrast="20000"/>
          </a:blip>
          <a:srcRect t="5556" r="60834" b="48518"/>
          <a:stretch>
            <a:fillRect/>
          </a:stretch>
        </p:blipFill>
        <p:spPr>
          <a:xfrm>
            <a:off x="4191000" y="4191000"/>
            <a:ext cx="2667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6" name="Picture 2" descr="C:\Users\ASHES KUMAR\3D Objects\PICKLE BUSINESS\2019-12-05-1.jpeg"/>
          <p:cNvPicPr>
            <a:picLocks noChangeAspect="1" noChangeArrowheads="1"/>
          </p:cNvPicPr>
          <p:nvPr/>
        </p:nvPicPr>
        <p:blipFill>
          <a:blip r:embed="rId4">
            <a:lum bright="10000" contrast="18000"/>
          </a:blip>
          <a:srcRect l="38125" t="6061"/>
          <a:stretch>
            <a:fillRect/>
          </a:stretch>
        </p:blipFill>
        <p:spPr bwMode="auto">
          <a:xfrm>
            <a:off x="6858000" y="4191000"/>
            <a:ext cx="2286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7" name="Picture 7" descr="gettyimages-479212636-1024x1024.jpg"/>
          <p:cNvPicPr>
            <a:picLocks noChangeAspect="1"/>
          </p:cNvPicPr>
          <p:nvPr/>
        </p:nvPicPr>
        <p:blipFill>
          <a:blip r:embed="rId5" cstate="print">
            <a:lum bright="14000" contrast="30000"/>
          </a:blip>
          <a:stretch>
            <a:fillRect/>
          </a:stretch>
        </p:blipFill>
        <p:spPr>
          <a:xfrm>
            <a:off x="4194048" y="2133600"/>
            <a:ext cx="2663952" cy="208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8" name="Picture 8" descr="mixed-Pickle.jpg"/>
          <p:cNvPicPr>
            <a:picLocks noChangeAspect="1"/>
          </p:cNvPicPr>
          <p:nvPr/>
        </p:nvPicPr>
        <p:blipFill>
          <a:blip r:embed="rId6">
            <a:lum bright="16000" contrast="33000"/>
          </a:blip>
          <a:stretch>
            <a:fillRect/>
          </a:stretch>
        </p:blipFill>
        <p:spPr>
          <a:xfrm>
            <a:off x="6858000" y="2133600"/>
            <a:ext cx="2286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9" descr="IMG_4784.JPG"/>
          <p:cNvPicPr>
            <a:picLocks noChangeAspect="1"/>
          </p:cNvPicPr>
          <p:nvPr/>
        </p:nvPicPr>
        <p:blipFill>
          <a:blip r:embed="rId7" cstate="print">
            <a:lum bright="11000" contrast="28000"/>
          </a:blip>
          <a:stretch>
            <a:fillRect/>
          </a:stretch>
        </p:blipFill>
        <p:spPr>
          <a:xfrm>
            <a:off x="6858000" y="838200"/>
            <a:ext cx="22860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1"/>
          <p:cNvSpPr/>
          <p:nvPr/>
        </p:nvSpPr>
        <p:spPr>
          <a:xfrm>
            <a:off x="718519" y="457200"/>
            <a:ext cx="4539281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 RESEARCH</a:t>
            </a:r>
            <a:endParaRPr lang="en-US" sz="3200" u="sng" dirty="0"/>
          </a:p>
        </p:txBody>
      </p:sp>
      <p:sp>
        <p:nvSpPr>
          <p:cNvPr id="1048595" name="TextBox 2"/>
          <p:cNvSpPr txBox="1"/>
          <p:nvPr/>
        </p:nvSpPr>
        <p:spPr>
          <a:xfrm>
            <a:off x="990600" y="1447800"/>
            <a:ext cx="33528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DEMAND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SUPPLY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PRICE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QUALITY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QUANTITY</a:t>
            </a:r>
          </a:p>
        </p:txBody>
      </p:sp>
      <p:pic>
        <p:nvPicPr>
          <p:cNvPr id="2097160" name="Picture 3" descr="R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609600"/>
            <a:ext cx="2667000" cy="17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97161" name="Picture 4" descr="Business-Research3-978x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800600"/>
            <a:ext cx="3352800" cy="150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2" name="Picture 5" descr="gettyimages-490176010-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514600"/>
            <a:ext cx="3200400" cy="17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838200" y="609600"/>
            <a:ext cx="3891281" cy="57404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  OF PICKLES</a:t>
            </a:r>
            <a:endParaRPr lang="en-US" sz="3200" u="sng" dirty="0"/>
          </a:p>
        </p:txBody>
      </p:sp>
      <p:sp>
        <p:nvSpPr>
          <p:cNvPr id="1048597" name="Rectangle 2"/>
          <p:cNvSpPr/>
          <p:nvPr/>
        </p:nvSpPr>
        <p:spPr>
          <a:xfrm>
            <a:off x="1066800" y="1600200"/>
            <a:ext cx="5943600" cy="40919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RAW MANGO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SWEET MANGO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SOUR MANGO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TAMARIND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MIXED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RED CHILLI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SOUR LEMON PICKLE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TOMATO PICKLE, ETC.</a:t>
            </a:r>
          </a:p>
        </p:txBody>
      </p:sp>
      <p:pic>
        <p:nvPicPr>
          <p:cNvPr id="2097163" name="Picture 3" descr="ab20ab9f-df4d-4ede-a842-a23000b04418.jpeg"/>
          <p:cNvPicPr>
            <a:picLocks noChangeAspect="1"/>
          </p:cNvPicPr>
          <p:nvPr/>
        </p:nvPicPr>
        <p:blipFill>
          <a:blip r:embed="rId2"/>
          <a:srcRect l="49167" t="22222" r="12500" b="14815"/>
          <a:stretch>
            <a:fillRect/>
          </a:stretch>
        </p:blipFill>
        <p:spPr>
          <a:xfrm>
            <a:off x="5181600" y="1981200"/>
            <a:ext cx="3505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>
            <a:off x="838200" y="558225"/>
            <a:ext cx="33528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MACHINERY</a:t>
            </a:r>
            <a:endParaRPr lang="en-US" sz="3200" u="sng" dirty="0"/>
          </a:p>
        </p:txBody>
      </p:sp>
      <p:sp>
        <p:nvSpPr>
          <p:cNvPr id="1048599" name="TextBox 2"/>
          <p:cNvSpPr txBox="1"/>
          <p:nvPr/>
        </p:nvSpPr>
        <p:spPr>
          <a:xfrm>
            <a:off x="762000" y="144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8600" name="Rectangle 4"/>
          <p:cNvSpPr/>
          <p:nvPr/>
        </p:nvSpPr>
        <p:spPr>
          <a:xfrm>
            <a:off x="1066800" y="1600200"/>
            <a:ext cx="3733800" cy="355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POUNDING  MACHINE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VEGETABLE  DEHYDRATOR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COOKING  ARRANGEMENTS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GRINDER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PICKLE  MIXER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WEIGHING  SCALE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UTENSILS,ETC.</a:t>
            </a:r>
            <a:endParaRPr lang="en-US" dirty="0"/>
          </a:p>
        </p:txBody>
      </p:sp>
      <p:pic>
        <p:nvPicPr>
          <p:cNvPr id="2097164" name="Picture 6" descr="0a82575b-ce1e-47f9-8a1f-2e902cf2c2a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43200"/>
            <a:ext cx="4343400" cy="3886200"/>
          </a:xfrm>
          <a:prstGeom prst="rect">
            <a:avLst/>
          </a:prstGeom>
        </p:spPr>
      </p:pic>
      <p:pic>
        <p:nvPicPr>
          <p:cNvPr id="2097165" name="Picture 7" descr="55a82ea5-87be-458a-9d27-d04cedad86a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0"/>
            <a:ext cx="32956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"/>
          <p:cNvSpPr/>
          <p:nvPr/>
        </p:nvSpPr>
        <p:spPr>
          <a:xfrm>
            <a:off x="803934" y="482025"/>
            <a:ext cx="323466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endParaRPr lang="en-US" sz="3200" u="sng" dirty="0"/>
          </a:p>
        </p:txBody>
      </p:sp>
      <p:sp>
        <p:nvSpPr>
          <p:cNvPr id="1048602" name="Rectangle 2"/>
          <p:cNvSpPr/>
          <p:nvPr/>
        </p:nvSpPr>
        <p:spPr>
          <a:xfrm>
            <a:off x="990600" y="1671935"/>
            <a:ext cx="38862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2400" b="1" dirty="0">
                <a:solidFill>
                  <a:srgbClr val="FFFF00"/>
                </a:solidFill>
                <a:latin typeface="Algerian" pitchFamily="82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80K-6LAKHS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097166" name="Picture 3" descr="3d99c375-94a6-4222-b747-fc2fbffa913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14400"/>
            <a:ext cx="2814366" cy="205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7" name="Picture 4" descr="4c2d62ef-4931-4ec8-9072-6655c385dff9.jpeg"/>
          <p:cNvPicPr>
            <a:picLocks noChangeAspect="1"/>
          </p:cNvPicPr>
          <p:nvPr/>
        </p:nvPicPr>
        <p:blipFill>
          <a:blip r:embed="rId3" cstate="print"/>
          <a:srcRect l="19969"/>
          <a:stretch>
            <a:fillRect/>
          </a:stretch>
        </p:blipFill>
        <p:spPr>
          <a:xfrm>
            <a:off x="762000" y="2743200"/>
            <a:ext cx="2213309" cy="193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8" name="Picture 5" descr="fcfc254d-11dc-4005-b5bb-8e689b85043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657600"/>
            <a:ext cx="4838700" cy="2600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"/>
          <p:cNvSpPr/>
          <p:nvPr/>
        </p:nvSpPr>
        <p:spPr>
          <a:xfrm>
            <a:off x="914400" y="457200"/>
            <a:ext cx="3522981" cy="57404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RAW MATERIALS</a:t>
            </a:r>
            <a:endParaRPr lang="en-US" sz="3200" u="sng" dirty="0"/>
          </a:p>
        </p:txBody>
      </p:sp>
      <p:sp>
        <p:nvSpPr>
          <p:cNvPr id="1048604" name="Rectangle 2"/>
          <p:cNvSpPr/>
          <p:nvPr/>
        </p:nvSpPr>
        <p:spPr>
          <a:xfrm>
            <a:off x="990600" y="1524000"/>
            <a:ext cx="7391400" cy="355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VINEGAR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HERBS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GINGER,GARLIC,DILL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SPICES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MUSTARD SEED, CHILI POWDER, TURMERIC, ETC.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VEGETABLE OIL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OLIVE, SUNFLOWER, COCONUT OILS, ETC.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SEA SALT, TABLE SALT, IODINE SALT, PICKLING SALT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SYRUP, SUGAR, MOLASSES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ALUM-THIS GIVES PICKLES ITS CRISPINESS</a:t>
            </a:r>
            <a:endParaRPr lang="en-US" dirty="0"/>
          </a:p>
        </p:txBody>
      </p:sp>
      <p:pic>
        <p:nvPicPr>
          <p:cNvPr id="2097169" name="Picture 3" descr="56a006af-2bc8-40ed-a9f5-28b76a057d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57200"/>
            <a:ext cx="2286000" cy="1773936"/>
          </a:xfrm>
          <a:prstGeom prst="rect">
            <a:avLst/>
          </a:prstGeom>
        </p:spPr>
      </p:pic>
      <p:pic>
        <p:nvPicPr>
          <p:cNvPr id="2097170" name="Picture 4" descr="f7ef2bc9-1529-4f94-8e1e-ca32d630ca8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114800"/>
            <a:ext cx="2362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4"/>
          <p:cNvSpPr txBox="1"/>
          <p:nvPr/>
        </p:nvSpPr>
        <p:spPr>
          <a:xfrm>
            <a:off x="1143000" y="533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2207E9"/>
                </a:solidFill>
                <a:latin typeface="Algerian" pitchFamily="82" charset="0"/>
              </a:rPr>
              <a:t>Manufacturing  process  design</a:t>
            </a:r>
          </a:p>
        </p:txBody>
      </p:sp>
      <p:sp>
        <p:nvSpPr>
          <p:cNvPr id="1048606" name="Rectangle 3"/>
          <p:cNvSpPr/>
          <p:nvPr/>
        </p:nvSpPr>
        <p:spPr>
          <a:xfrm>
            <a:off x="609600" y="2057400"/>
            <a:ext cx="1066800" cy="167640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Fresh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Pickling</a:t>
            </a:r>
          </a:p>
        </p:txBody>
      </p:sp>
      <p:sp>
        <p:nvSpPr>
          <p:cNvPr id="1048607" name="Oval 8"/>
          <p:cNvSpPr/>
          <p:nvPr/>
        </p:nvSpPr>
        <p:spPr>
          <a:xfrm>
            <a:off x="2057400" y="2133600"/>
            <a:ext cx="914400" cy="1524000"/>
          </a:xfrm>
          <a:prstGeom prst="ellipse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8" name="Right Arrow 15"/>
          <p:cNvSpPr/>
          <p:nvPr/>
        </p:nvSpPr>
        <p:spPr>
          <a:xfrm>
            <a:off x="5562600" y="2895600"/>
            <a:ext cx="457200" cy="3810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9" name="Right Arrow 16"/>
          <p:cNvSpPr/>
          <p:nvPr/>
        </p:nvSpPr>
        <p:spPr>
          <a:xfrm>
            <a:off x="4267200" y="2819400"/>
            <a:ext cx="381000" cy="3810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0" name="Right Arrow 17"/>
          <p:cNvSpPr/>
          <p:nvPr/>
        </p:nvSpPr>
        <p:spPr>
          <a:xfrm>
            <a:off x="2971800" y="2819400"/>
            <a:ext cx="381000" cy="3810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Right Arrow 18"/>
          <p:cNvSpPr/>
          <p:nvPr/>
        </p:nvSpPr>
        <p:spPr>
          <a:xfrm>
            <a:off x="1676400" y="2743200"/>
            <a:ext cx="381000" cy="3810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2" name="Right Arrow 19"/>
          <p:cNvSpPr/>
          <p:nvPr/>
        </p:nvSpPr>
        <p:spPr>
          <a:xfrm rot="5400000">
            <a:off x="2247900" y="3924300"/>
            <a:ext cx="1524000" cy="2286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3" name="Rectangle 20"/>
          <p:cNvSpPr/>
          <p:nvPr/>
        </p:nvSpPr>
        <p:spPr>
          <a:xfrm>
            <a:off x="2362200" y="4800600"/>
            <a:ext cx="1371600" cy="68580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Wastewater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</a:p>
        </p:txBody>
      </p:sp>
      <p:sp>
        <p:nvSpPr>
          <p:cNvPr id="1048614" name="Rectangle 21"/>
          <p:cNvSpPr/>
          <p:nvPr/>
        </p:nvSpPr>
        <p:spPr>
          <a:xfrm>
            <a:off x="7391400" y="2209800"/>
            <a:ext cx="1066800" cy="167640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5" name="Oval 22"/>
          <p:cNvSpPr/>
          <p:nvPr/>
        </p:nvSpPr>
        <p:spPr>
          <a:xfrm>
            <a:off x="3352800" y="2133600"/>
            <a:ext cx="914400" cy="1524000"/>
          </a:xfrm>
          <a:prstGeom prst="ellipse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6" name="Oval 23"/>
          <p:cNvSpPr/>
          <p:nvPr/>
        </p:nvSpPr>
        <p:spPr>
          <a:xfrm>
            <a:off x="6019800" y="2286000"/>
            <a:ext cx="914400" cy="1524000"/>
          </a:xfrm>
          <a:prstGeom prst="ellipse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7" name="Oval 24"/>
          <p:cNvSpPr/>
          <p:nvPr/>
        </p:nvSpPr>
        <p:spPr>
          <a:xfrm>
            <a:off x="4648200" y="2209800"/>
            <a:ext cx="914400" cy="1524000"/>
          </a:xfrm>
          <a:prstGeom prst="ellipse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8" name="Right Arrow 25"/>
          <p:cNvSpPr/>
          <p:nvPr/>
        </p:nvSpPr>
        <p:spPr>
          <a:xfrm>
            <a:off x="6934200" y="2819400"/>
            <a:ext cx="457200" cy="3810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Right Arrow 26"/>
          <p:cNvSpPr/>
          <p:nvPr/>
        </p:nvSpPr>
        <p:spPr>
          <a:xfrm rot="5400000">
            <a:off x="4914900" y="4000500"/>
            <a:ext cx="1524000" cy="228600"/>
          </a:xfrm>
          <a:prstGeom prst="rightArrow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0" name="Rectangle 27"/>
          <p:cNvSpPr/>
          <p:nvPr/>
        </p:nvSpPr>
        <p:spPr>
          <a:xfrm>
            <a:off x="4876800" y="4876800"/>
            <a:ext cx="1447800" cy="68580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Wastewater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</a:p>
        </p:txBody>
      </p:sp>
      <p:sp>
        <p:nvSpPr>
          <p:cNvPr id="1048621" name="Rectangle 28"/>
          <p:cNvSpPr/>
          <p:nvPr/>
        </p:nvSpPr>
        <p:spPr>
          <a:xfrm>
            <a:off x="1981200" y="2743200"/>
            <a:ext cx="99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Washing</a:t>
            </a:r>
          </a:p>
        </p:txBody>
      </p:sp>
      <p:sp>
        <p:nvSpPr>
          <p:cNvPr id="1048622" name="Rectangle 29"/>
          <p:cNvSpPr/>
          <p:nvPr/>
        </p:nvSpPr>
        <p:spPr>
          <a:xfrm>
            <a:off x="3352800" y="2819400"/>
            <a:ext cx="830581" cy="332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Cutting</a:t>
            </a:r>
          </a:p>
        </p:txBody>
      </p:sp>
      <p:sp>
        <p:nvSpPr>
          <p:cNvPr id="1048623" name="Rectangle 30"/>
          <p:cNvSpPr/>
          <p:nvPr/>
        </p:nvSpPr>
        <p:spPr>
          <a:xfrm>
            <a:off x="4659789" y="2590800"/>
            <a:ext cx="919479" cy="1018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Brining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Desalting</a:t>
            </a: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4" name="Rectangle 31"/>
          <p:cNvSpPr/>
          <p:nvPr/>
        </p:nvSpPr>
        <p:spPr>
          <a:xfrm>
            <a:off x="6019800" y="2895600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Cooking</a:t>
            </a:r>
          </a:p>
        </p:txBody>
      </p:sp>
      <p:sp>
        <p:nvSpPr>
          <p:cNvPr id="1048625" name="Rectangle 32"/>
          <p:cNvSpPr/>
          <p:nvPr/>
        </p:nvSpPr>
        <p:spPr>
          <a:xfrm>
            <a:off x="7315200" y="2643426"/>
            <a:ext cx="1295400" cy="81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Packing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Labelling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446</Words>
  <Application>Microsoft Office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ASHES KUMAR</dc:creator>
  <cp:lastModifiedBy>Ayan</cp:lastModifiedBy>
  <cp:revision>6</cp:revision>
  <dcterms:created xsi:type="dcterms:W3CDTF">2023-02-18T13:48:53Z</dcterms:created>
  <dcterms:modified xsi:type="dcterms:W3CDTF">2023-12-29T04:31:14Z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4ff288c71f0b40fdafcdea170172c959</vt:lpwstr>
  </property>
</Properties>
</file>